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7" r:id="rId2"/>
    <p:sldId id="256" r:id="rId3"/>
    <p:sldId id="258" r:id="rId4"/>
    <p:sldId id="273" r:id="rId5"/>
    <p:sldId id="280" r:id="rId6"/>
    <p:sldId id="308" r:id="rId7"/>
    <p:sldId id="309" r:id="rId8"/>
    <p:sldId id="278" r:id="rId9"/>
    <p:sldId id="312" r:id="rId10"/>
    <p:sldId id="279" r:id="rId11"/>
    <p:sldId id="311" r:id="rId12"/>
    <p:sldId id="283" r:id="rId13"/>
    <p:sldId id="287" r:id="rId14"/>
    <p:sldId id="285" r:id="rId15"/>
    <p:sldId id="304" r:id="rId16"/>
    <p:sldId id="272" r:id="rId17"/>
    <p:sldId id="268" r:id="rId18"/>
    <p:sldId id="271" r:id="rId19"/>
    <p:sldId id="270" r:id="rId20"/>
    <p:sldId id="298" r:id="rId21"/>
    <p:sldId id="31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rtific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1047750" y="5808663"/>
            <a:ext cx="5334000" cy="1587"/>
          </a:xfrm>
          <a:prstGeom prst="line">
            <a:avLst/>
          </a:prstGeom>
          <a:noFill/>
          <a:ln w="6350" cap="rnd" cmpd="sng" algn="ctr">
            <a:solidFill>
              <a:schemeClr val="tx1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33400" y="3619500"/>
            <a:ext cx="7848600" cy="838200"/>
          </a:xfrm>
        </p:spPr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FontTx/>
              <a:buNone/>
              <a:defRPr sz="4800" kern="1200" cap="all" baseline="0">
                <a:solidFill>
                  <a:schemeClr val="tx1"/>
                </a:solidFill>
                <a:effectLst>
                  <a:outerShdw blurRad="94454" dist="50800" dir="2700000" algn="tl" rotWithShape="0">
                    <a:srgbClr val="000000">
                      <a:alpha val="36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990600" y="4343400"/>
            <a:ext cx="7391400" cy="914400"/>
          </a:xfrm>
        </p:spPr>
        <p:txBody>
          <a:bodyPr>
            <a:noAutofit/>
          </a:bodyPr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990600" y="1476375"/>
            <a:ext cx="5410200" cy="352425"/>
          </a:xfrm>
        </p:spPr>
        <p:txBody>
          <a:bodyPr anchor="b"/>
          <a:lstStyle>
            <a:lvl1pPr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990600" y="5819777"/>
            <a:ext cx="7391400" cy="304799"/>
          </a:xfrm>
        </p:spPr>
        <p:txBody>
          <a:bodyPr>
            <a:noAutofit/>
          </a:bodyPr>
          <a:lstStyle>
            <a:lvl1pPr>
              <a:buFontTx/>
              <a:buNone/>
              <a:defRPr sz="12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Rectangle 1"/>
          <p:cNvSpPr>
            <a:spLocks noGrp="1"/>
          </p:cNvSpPr>
          <p:nvPr>
            <p:ph type="title"/>
          </p:nvPr>
        </p:nvSpPr>
        <p:spPr>
          <a:xfrm>
            <a:off x="990600" y="609599"/>
            <a:ext cx="8153400" cy="989013"/>
          </a:xfrm>
        </p:spPr>
        <p:txBody>
          <a:bodyPr/>
          <a:lstStyle>
            <a:lvl1pPr algn="l">
              <a:defRPr sz="4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81597"/>
      </p:ext>
    </p:extLst>
  </p:cSld>
  <p:clrMapOvr>
    <a:masterClrMapping/>
  </p:clrMapOvr>
  <p:transition advClick="0" advTm="8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D79A889-62EA-4BD0-8C0C-EEBF69E21F79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F7651BD-685C-434F-8820-DFDA71BC30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8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5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jpeg"/><Relationship Id="rId11" Type="http://schemas.openxmlformats.org/officeDocument/2006/relationships/image" Target="../media/image6.png"/><Relationship Id="rId5" Type="http://schemas.openxmlformats.org/officeDocument/2006/relationships/image" Target="../media/image9.jpe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0" y="0"/>
            <a:ext cx="9108504" cy="726352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FFFFFF"/>
                </a:solidFill>
              </a:rPr>
              <a:t> </a:t>
            </a:r>
            <a:r>
              <a:rPr lang="ru-RU" altLang="ru-RU" sz="2800" b="1" i="1" u="sng" dirty="0">
                <a:solidFill>
                  <a:srgbClr val="002060"/>
                </a:solidFill>
                <a:latin typeface="Trebuchet MS" panose="020B0603020202020204" pitchFamily="34" charset="0"/>
              </a:rPr>
              <a:t>Полное название </a:t>
            </a:r>
            <a:r>
              <a:rPr lang="ru-RU" altLang="ru-RU" sz="2800" b="1" i="1" u="sng" dirty="0" smtClean="0">
                <a:solidFill>
                  <a:srgbClr val="002060"/>
                </a:solidFill>
                <a:latin typeface="Trebuchet MS" panose="020B0603020202020204" pitchFamily="34" charset="0"/>
              </a:rPr>
              <a:t>музея</a:t>
            </a:r>
            <a:endParaRPr lang="ru-RU" altLang="ru-RU" sz="2800" b="1" i="1" u="sng" dirty="0">
              <a:solidFill>
                <a:srgbClr val="002060"/>
              </a:solidFill>
              <a:latin typeface="Trebuchet MS" panose="020B0603020202020204" pitchFamily="34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i="1" dirty="0" smtClean="0">
                <a:solidFill>
                  <a:srgbClr val="002060"/>
                </a:solidFill>
              </a:rPr>
              <a:t>« 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историко- краеведческий музей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Татарско-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Бурнашевская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Верхнеуслонский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 Республика Татарстан»</a:t>
            </a:r>
            <a:endParaRPr lang="ru-RU" alt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b="1" i="1" dirty="0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    Девиз</a:t>
            </a:r>
            <a:r>
              <a:rPr lang="ru-RU" altLang="ru-RU" sz="2800" i="1" dirty="0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: 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«Помни, знай, береги не оставь в беде»                                                                                        </a:t>
            </a:r>
            <a:r>
              <a:rPr lang="ru-RU" altLang="ru-RU" sz="2800" i="1" dirty="0" smtClean="0">
                <a:solidFill>
                  <a:srgbClr val="002060"/>
                </a:solidFill>
              </a:rPr>
              <a:t>               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800" dirty="0" smtClean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dirty="0" smtClean="0">
                <a:solidFill>
                  <a:srgbClr val="002060"/>
                </a:solidFill>
              </a:rPr>
              <a:t>Адрес: 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422579,РТ 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Верхнеуслонский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район село 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Таптарское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Бурнашево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ул. Школьная д.7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ru-RU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tat.bur@mail.ru</a:t>
            </a:r>
            <a:endParaRPr lang="ru-RU" alt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en-US" alt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8(843)79-36-214</a:t>
            </a:r>
            <a:endParaRPr lang="ru-RU" altLang="ru-RU" sz="28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8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2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Андрей\Downloads\IMG_20180309_135809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8" t="7261" r="20598" b="1229"/>
          <a:stretch/>
        </p:blipFill>
        <p:spPr bwMode="auto">
          <a:xfrm>
            <a:off x="0" y="3573017"/>
            <a:ext cx="3419872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419872" cy="3573016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l"/>
            <a:r>
              <a:rPr lang="ru-RU" sz="2000" b="1" dirty="0">
                <a:latin typeface="Comic Sans MS" panose="030F0702030302020204" pitchFamily="66" charset="0"/>
              </a:rPr>
              <a:t>Я не напрасно беспокоюсь, </a:t>
            </a:r>
            <a:br>
              <a:rPr lang="ru-RU" sz="2000" b="1" dirty="0">
                <a:latin typeface="Comic Sans MS" panose="030F0702030302020204" pitchFamily="66" charset="0"/>
              </a:rPr>
            </a:br>
            <a:r>
              <a:rPr lang="ru-RU" sz="2000" b="1" dirty="0">
                <a:latin typeface="Comic Sans MS" panose="030F0702030302020204" pitchFamily="66" charset="0"/>
              </a:rPr>
              <a:t>Чтоб не забылась та война:</a:t>
            </a:r>
            <a:br>
              <a:rPr lang="ru-RU" sz="2000" b="1" dirty="0">
                <a:latin typeface="Comic Sans MS" panose="030F0702030302020204" pitchFamily="66" charset="0"/>
              </a:rPr>
            </a:br>
            <a:r>
              <a:rPr lang="ru-RU" sz="2000" b="1" dirty="0">
                <a:latin typeface="Comic Sans MS" panose="030F0702030302020204" pitchFamily="66" charset="0"/>
              </a:rPr>
              <a:t>Ведь это память – наша совесть,</a:t>
            </a:r>
            <a:br>
              <a:rPr lang="ru-RU" sz="2000" b="1" dirty="0">
                <a:latin typeface="Comic Sans MS" panose="030F0702030302020204" pitchFamily="66" charset="0"/>
              </a:rPr>
            </a:br>
            <a:r>
              <a:rPr lang="ru-RU" sz="2000" b="1" dirty="0">
                <a:latin typeface="Comic Sans MS" panose="030F0702030302020204" pitchFamily="66" charset="0"/>
              </a:rPr>
              <a:t>Она, как правда, нам нужна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24581" name="Picture 5" descr="D:\P21200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2" t="1563"/>
          <a:stretch/>
        </p:blipFill>
        <p:spPr bwMode="auto">
          <a:xfrm>
            <a:off x="3275856" y="15311"/>
            <a:ext cx="2434100" cy="679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C:\Users\Андрей\Downloads\IMG_20180309_140102_BURST6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068961"/>
            <a:ext cx="389120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D:\Бурукины\музей все\P21200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312"/>
            <a:ext cx="3891206" cy="317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Ирина\Desktop\Новая папка\100_13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94" y="15312"/>
            <a:ext cx="2339752" cy="1156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0490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TA42463.JPG"/>
          <p:cNvPicPr>
            <a:picLocks noChangeAspect="1"/>
          </p:cNvPicPr>
          <p:nvPr/>
        </p:nvPicPr>
        <p:blipFill rotWithShape="1">
          <a:blip r:embed="rId2"/>
          <a:srcRect b="10478"/>
          <a:stretch/>
        </p:blipFill>
        <p:spPr>
          <a:xfrm>
            <a:off x="5857875" y="1054100"/>
            <a:ext cx="2879725" cy="1934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 descr="STA42431.JPG"/>
          <p:cNvPicPr>
            <a:picLocks noChangeAspect="1"/>
          </p:cNvPicPr>
          <p:nvPr/>
        </p:nvPicPr>
        <p:blipFill rotWithShape="1">
          <a:blip r:embed="rId3"/>
          <a:srcRect r="5733" b="10478"/>
          <a:stretch/>
        </p:blipFill>
        <p:spPr>
          <a:xfrm>
            <a:off x="357188" y="1054100"/>
            <a:ext cx="2714625" cy="1934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STA42437.JPG"/>
          <p:cNvPicPr>
            <a:picLocks noChangeAspect="1"/>
          </p:cNvPicPr>
          <p:nvPr/>
        </p:nvPicPr>
        <p:blipFill rotWithShape="1">
          <a:blip r:embed="rId4"/>
          <a:srcRect r="4771" b="12105"/>
          <a:stretch/>
        </p:blipFill>
        <p:spPr>
          <a:xfrm rot="20854332">
            <a:off x="252869" y="3659574"/>
            <a:ext cx="2742319" cy="1899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STA42458.JPG"/>
          <p:cNvPicPr>
            <a:picLocks noChangeAspect="1"/>
          </p:cNvPicPr>
          <p:nvPr/>
        </p:nvPicPr>
        <p:blipFill rotWithShape="1">
          <a:blip r:embed="rId5"/>
          <a:srcRect b="10519"/>
          <a:stretch/>
        </p:blipFill>
        <p:spPr>
          <a:xfrm>
            <a:off x="3071813" y="2054225"/>
            <a:ext cx="2879725" cy="19333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STA42444.JPG"/>
          <p:cNvPicPr>
            <a:picLocks noChangeAspect="1"/>
          </p:cNvPicPr>
          <p:nvPr/>
        </p:nvPicPr>
        <p:blipFill rotWithShape="1">
          <a:blip r:embed="rId6"/>
          <a:srcRect r="-2703" b="11289"/>
          <a:stretch/>
        </p:blipFill>
        <p:spPr>
          <a:xfrm rot="702247">
            <a:off x="5884963" y="3725180"/>
            <a:ext cx="2957573" cy="1915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STA42455.JPG"/>
          <p:cNvPicPr>
            <a:picLocks noChangeAspect="1"/>
          </p:cNvPicPr>
          <p:nvPr/>
        </p:nvPicPr>
        <p:blipFill rotWithShape="1">
          <a:blip r:embed="rId7"/>
          <a:srcRect b="10767"/>
          <a:stretch/>
        </p:blipFill>
        <p:spPr>
          <a:xfrm>
            <a:off x="3049588" y="4500564"/>
            <a:ext cx="2879725" cy="19279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00034" y="0"/>
            <a:ext cx="8286807" cy="923330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ea typeface="Cambria Math" pitchFamily="18" charset="0"/>
              </a:rPr>
              <a:t>Инсценировка  военной песни</a:t>
            </a:r>
          </a:p>
        </p:txBody>
      </p:sp>
    </p:spTree>
    <p:extLst>
      <p:ext uri="{BB962C8B-B14F-4D97-AF65-F5344CB8AC3E}">
        <p14:creationId xmlns:p14="http://schemas.microsoft.com/office/powerpoint/2010/main" val="31953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8851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8852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8853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1746" name="Picture 2" descr="C:\Documents and Settings\Яков\Рабочий стол\Москва\100_3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4876" cy="38928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747" name="Picture 3" descr="C:\Documents and Settings\Яков\Рабочий стол\Москва\100_03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57" y="3857628"/>
            <a:ext cx="4843495" cy="3045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1748" name="Picture 4" descr="C:\Documents and Settings\Яков\Рабочий стол\Москва\SDC129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929190" y="0"/>
            <a:ext cx="4214810" cy="38576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750" name="Picture 6" descr="C:\Documents and Settings\Яков\Рабочий стол\Москва\100_32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929066"/>
            <a:ext cx="4286248" cy="29289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 rot="10800000" flipV="1">
            <a:off x="14256" y="3743892"/>
            <a:ext cx="912974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При музее работает краеведческий кружок</a:t>
            </a:r>
            <a:endParaRPr lang="ru-RU" sz="2800" dirty="0"/>
          </a:p>
        </p:txBody>
      </p:sp>
      <p:pic>
        <p:nvPicPr>
          <p:cNvPr id="12" name="Picture 2" descr="D:\Бурукины\музей все\IMG_0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38480"/>
            <a:ext cx="2771800" cy="388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7180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Прямоугольник 2"/>
          <p:cNvSpPr>
            <a:spLocks noChangeArrowheads="1"/>
          </p:cNvSpPr>
          <p:nvPr/>
        </p:nvSpPr>
        <p:spPr bwMode="auto">
          <a:xfrm>
            <a:off x="251520" y="116632"/>
            <a:ext cx="8389565" cy="387798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Достижения членов кружка «Юный краевед», работающего на базе школьного  историко- краеведческого  музея</a:t>
            </a:r>
            <a:endParaRPr lang="ru-RU" altLang="ru-RU" sz="1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Призеры межрегиональных научно-практических чтений им. </a:t>
            </a:r>
            <a:r>
              <a:rPr lang="ru-RU" altLang="ru-RU" sz="1400" dirty="0" err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Каюма</a:t>
            </a: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altLang="ru-RU" sz="1400" dirty="0" err="1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Насыйри</a:t>
            </a: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Призеры  Поволжской научной конференции им. Лобачевского.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Призеры республиканской научно-практической конференции школьников «Рождественские чтения».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Призеры республиканской конференции «Вперед в прошлое» 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Лауреаты республиканских Кирилло-Мефодиевских чтений.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Призеры  республиканского  конкурса историко- информационных проектов «Служу Отечеству».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Призёры республиканского  конкурса  «Нобелевские Надежды КГТУ </a:t>
            </a:r>
            <a:r>
              <a:rPr lang="ru-RU" altLang="ru-RU" sz="1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Призёры </a:t>
            </a: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ХХ  всероссийской  научно-практической   эколого-краеведческой конференция школьников.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Призёры </a:t>
            </a:r>
            <a:r>
              <a:rPr lang="en-US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-ой  республиканской  научно-практической конференции «Славянские чтения».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Призёры </a:t>
            </a:r>
            <a:r>
              <a:rPr lang="en-US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VI</a:t>
            </a:r>
            <a:r>
              <a:rPr lang="ru-RU" altLang="ru-RU" sz="1400" dirty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республиканского  конкурс « История татарского народа и Татарстана».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4437112"/>
            <a:ext cx="8424936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Диплом за активное участие в Республиканской акции «Музейная  весна» 2016, 2017гг. </a:t>
            </a: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1 место в районном смотре – конкурсе школьных краеведческих музеев 2014, 2015гг.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3.Сертификат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 всероссийского конкурса, посвященного победе в Великой Отечественной войне «Спасибо за Победу»- 2017г. </a:t>
            </a: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Сертификат  участника Республиканского смотра- конкурса школьных музеев «Юнармейцы хранители воинской славы»- 2018г.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99792" y="3994617"/>
            <a:ext cx="316835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Награды музея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35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9" name="Object 2"/>
          <p:cNvGraphicFramePr>
            <a:graphicFrameLocks noChangeAspect="1"/>
          </p:cNvGraphicFramePr>
          <p:nvPr/>
        </p:nvGraphicFramePr>
        <p:xfrm>
          <a:off x="0" y="-69850"/>
          <a:ext cx="9144000" cy="692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Фотография Photo Editor" r:id="rId3" imgW="6249272" imgH="7009524" progId="">
                  <p:embed/>
                </p:oleObj>
              </mc:Choice>
              <mc:Fallback>
                <p:oleObj name="Фотография Photo Editor" r:id="rId3" imgW="6249272" imgH="700952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69850"/>
                        <a:ext cx="9144000" cy="692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Овал 1"/>
          <p:cNvSpPr/>
          <p:nvPr/>
        </p:nvSpPr>
        <p:spPr>
          <a:xfrm>
            <a:off x="714375" y="1214438"/>
            <a:ext cx="8215313" cy="12858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</a:rPr>
              <a:t>Социальное партнёрство музея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1214438" y="1928812"/>
            <a:ext cx="642938" cy="500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214313" y="2500313"/>
            <a:ext cx="2500312" cy="107156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Районный музей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571876" y="2357437"/>
            <a:ext cx="1071562" cy="214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643188" y="2928938"/>
            <a:ext cx="2428875" cy="10572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Музей  Боратынского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715000" y="1857375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429250" y="2857500"/>
            <a:ext cx="3357563" cy="914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Музей острова –града Свияжск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5400000">
            <a:off x="3929063" y="3357563"/>
            <a:ext cx="257333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5214938" y="4786313"/>
            <a:ext cx="3571875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Музей истории КПФУ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1285875" y="2643188"/>
            <a:ext cx="2643188" cy="1357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257175" y="4710823"/>
            <a:ext cx="2557463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Музей Янки Купала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3000375" y="3714750"/>
            <a:ext cx="350043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928938" y="5643563"/>
            <a:ext cx="3929062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Музей школы 78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93400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9571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09572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09573" name="Текст 4"/>
          <p:cNvSpPr>
            <a:spLocks noGrp="1"/>
          </p:cNvSpPr>
          <p:nvPr>
            <p:ph type="body" sz="quarter" idx="15"/>
          </p:nvPr>
        </p:nvSpPr>
        <p:spPr>
          <a:xfrm>
            <a:off x="990600" y="5819775"/>
            <a:ext cx="7391400" cy="304800"/>
          </a:xfrm>
        </p:spPr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0"/>
            <a:ext cx="8535293" cy="1409973"/>
          </a:xfrm>
          <a:solidFill>
            <a:srgbClr val="FFFF00"/>
          </a:solidFill>
        </p:spPr>
        <p:txBody>
          <a:bodyPr rtlCol="0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7030A0"/>
                </a:solidFill>
              </a:rPr>
              <a:t>Встреча с Героем Социалистического труда </a:t>
            </a:r>
            <a:br>
              <a:rPr lang="ru-RU" sz="2400" dirty="0" smtClean="0">
                <a:solidFill>
                  <a:srgbClr val="7030A0"/>
                </a:solidFill>
              </a:rPr>
            </a:br>
            <a:r>
              <a:rPr lang="ru-RU" sz="2400" dirty="0" smtClean="0">
                <a:solidFill>
                  <a:srgbClr val="7030A0"/>
                </a:solidFill>
              </a:rPr>
              <a:t>Н.В. Фроловым - нашим земляком</a:t>
            </a:r>
            <a:endParaRPr lang="ru-RU" sz="2400" dirty="0">
              <a:solidFill>
                <a:srgbClr val="7030A0"/>
              </a:solidFill>
            </a:endParaRPr>
          </a:p>
        </p:txBody>
      </p:sp>
      <p:pic>
        <p:nvPicPr>
          <p:cNvPr id="109575" name="Рисунок 1" descr="http://vuslon.ru/images/stories/images/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799"/>
            <a:ext cx="5122457" cy="4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 descr="D:\Бурукины\рабочий стол 2017\Рмо\фрол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529" y="1628799"/>
            <a:ext cx="5615705" cy="4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29505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9552" y="137480"/>
            <a:ext cx="7638735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anose="030F0702030302020204" pitchFamily="66" charset="0"/>
                <a:ea typeface="Cambria Math" pitchFamily="18" charset="0"/>
              </a:rPr>
              <a:t>Наши публикации</a:t>
            </a:r>
          </a:p>
        </p:txBody>
      </p:sp>
      <p:pic>
        <p:nvPicPr>
          <p:cNvPr id="8" name="Picture 2" descr="D:\Мои документы\20120314_140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19452" y="533830"/>
            <a:ext cx="4465016" cy="5238005"/>
          </a:xfrm>
          <a:prstGeom prst="rect">
            <a:avLst/>
          </a:prstGeom>
          <a:noFill/>
        </p:spPr>
      </p:pic>
      <p:pic>
        <p:nvPicPr>
          <p:cNvPr id="9" name="Picture 3" descr="D:\Мои документы\каинки\img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315" y="920323"/>
            <a:ext cx="3851492" cy="5461005"/>
          </a:xfrm>
          <a:prstGeom prst="rect">
            <a:avLst/>
          </a:prstGeom>
          <a:noFill/>
        </p:spPr>
      </p:pic>
      <p:pic>
        <p:nvPicPr>
          <p:cNvPr id="28674" name="Picture 2" descr="D:\Бурукины\музей все\20130513_0900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08" t="5084" r="1847" b="9124"/>
          <a:stretch/>
        </p:blipFill>
        <p:spPr bwMode="auto">
          <a:xfrm rot="10800000">
            <a:off x="5436096" y="1012571"/>
            <a:ext cx="3419872" cy="58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02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H:\19.03.2014\IMG_0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46" y="-13111"/>
            <a:ext cx="4796369" cy="678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8" descr="H:\19.03.2014\IM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605" y="0"/>
            <a:ext cx="470739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11" descr="H:\грамоты\20120314_135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82" r="17751"/>
          <a:stretch>
            <a:fillRect/>
          </a:stretch>
        </p:blipFill>
        <p:spPr bwMode="auto">
          <a:xfrm>
            <a:off x="0" y="0"/>
            <a:ext cx="3214688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8068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8069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5113" indent="-265113" eaLnBrk="1" hangingPunct="1"/>
            <a:endParaRPr lang="ru-RU" altLang="ru-RU" smtClean="0"/>
          </a:p>
        </p:txBody>
      </p:sp>
      <p:sp>
        <p:nvSpPr>
          <p:cNvPr id="88070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313" y="1357313"/>
            <a:ext cx="8643937" cy="571500"/>
          </a:xfrm>
          <a:solidFill>
            <a:srgbClr val="FFFF00"/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Публикации в районной  газете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47" name="Picture 7" descr="H:\20130513_085911.jpg"/>
          <p:cNvPicPr>
            <a:picLocks noChangeAspect="1" noChangeArrowheads="1"/>
          </p:cNvPicPr>
          <p:nvPr/>
        </p:nvPicPr>
        <p:blipFill>
          <a:blip r:embed="rId3"/>
          <a:srcRect l="31185" t="2673" b="25835"/>
          <a:stretch>
            <a:fillRect/>
          </a:stretch>
        </p:blipFill>
        <p:spPr bwMode="auto">
          <a:xfrm>
            <a:off x="0" y="1268760"/>
            <a:ext cx="3286125" cy="5589240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pic>
        <p:nvPicPr>
          <p:cNvPr id="10248" name="Picture 8" descr="H:\20130513_090027.jpg"/>
          <p:cNvPicPr>
            <a:picLocks noChangeAspect="1" noChangeArrowheads="1"/>
          </p:cNvPicPr>
          <p:nvPr/>
        </p:nvPicPr>
        <p:blipFill>
          <a:blip r:embed="rId4" cstate="print"/>
          <a:srcRect l="29894" b="9333"/>
          <a:stretch>
            <a:fillRect/>
          </a:stretch>
        </p:blipFill>
        <p:spPr bwMode="auto">
          <a:xfrm rot="10800000">
            <a:off x="5786446" y="3643314"/>
            <a:ext cx="3357554" cy="3214686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8073" name="Picture 10" descr="H:\напечатать 2\20130325_1224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0"/>
            <a:ext cx="5929312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 descr="H:\20130513_090127.jpg"/>
          <p:cNvPicPr>
            <a:picLocks noChangeAspect="1" noChangeArrowheads="1"/>
          </p:cNvPicPr>
          <p:nvPr/>
        </p:nvPicPr>
        <p:blipFill>
          <a:blip r:embed="rId6" cstate="print"/>
          <a:srcRect l="34127" t="2784" b="7205"/>
          <a:stretch>
            <a:fillRect/>
          </a:stretch>
        </p:blipFill>
        <p:spPr bwMode="auto">
          <a:xfrm rot="10800000">
            <a:off x="3000364" y="3571876"/>
            <a:ext cx="2928958" cy="3286124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7086666"/>
      </p:ext>
    </p:extLst>
  </p:cSld>
  <p:clrMapOvr>
    <a:masterClrMapping/>
  </p:clrMapOvr>
  <p:transition advClick="0" advTm="8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Documents and Settings\Яков\Рабочий стол\папки рабочий стол\солянка ПНПО\img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11863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1" descr="C:\Documents and Settings\Яков\Рабочий стол\папки рабочий стол\солянка ПНПО\20120314_1400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75" y="2786063"/>
            <a:ext cx="5546725" cy="392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661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1152127"/>
          </a:xfrm>
          <a:solidFill>
            <a:srgbClr val="FFFF00"/>
          </a:solidFill>
        </p:spPr>
        <p:txBody>
          <a:bodyPr/>
          <a:lstStyle/>
          <a:p>
            <a:pPr marL="182880" indent="0">
              <a:buNone/>
            </a:pPr>
            <a:r>
              <a:rPr lang="ru-RU" dirty="0" smtClean="0"/>
              <a:t>Краткая история  музея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340768"/>
            <a:ext cx="8784976" cy="147732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Год  основания</a:t>
            </a:r>
            <a:r>
              <a:rPr lang="ru-RU" dirty="0"/>
              <a:t>  - 2002г. Приказ № </a:t>
            </a:r>
            <a:r>
              <a:rPr lang="ru-RU" dirty="0" smtClean="0"/>
              <a:t>60</a:t>
            </a:r>
            <a:r>
              <a:rPr lang="ru-RU" dirty="0"/>
              <a:t> </a:t>
            </a:r>
            <a:r>
              <a:rPr lang="ru-RU" dirty="0" smtClean="0"/>
              <a:t>от 23 </a:t>
            </a:r>
            <a:r>
              <a:rPr lang="ru-RU" dirty="0"/>
              <a:t>декабря 2002г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Республиканская  паспортизация - 2005г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Российская паспортизация  – 2013г. </a:t>
            </a:r>
            <a:endParaRPr lang="ru-RU" dirty="0" smtClean="0"/>
          </a:p>
          <a:p>
            <a:pPr algn="ctr"/>
            <a:r>
              <a:rPr lang="ru-RU" dirty="0" smtClean="0"/>
              <a:t> </a:t>
            </a:r>
            <a:r>
              <a:rPr lang="ru-RU" b="1" dirty="0"/>
              <a:t>Руководитель музея</a:t>
            </a:r>
            <a:r>
              <a:rPr lang="ru-RU" dirty="0"/>
              <a:t> </a:t>
            </a:r>
            <a:r>
              <a:rPr lang="ru-RU" dirty="0" smtClean="0"/>
              <a:t>–</a:t>
            </a:r>
            <a:r>
              <a:rPr lang="ru-RU" dirty="0" err="1" smtClean="0"/>
              <a:t>Дадыкина</a:t>
            </a:r>
            <a:r>
              <a:rPr lang="ru-RU" dirty="0" smtClean="0"/>
              <a:t> Ирина Николаевна  </a:t>
            </a:r>
          </a:p>
          <a:p>
            <a:pPr algn="ctr"/>
            <a:r>
              <a:rPr lang="ru-RU" dirty="0" smtClean="0"/>
              <a:t>учитель </a:t>
            </a:r>
            <a:r>
              <a:rPr lang="ru-RU" dirty="0"/>
              <a:t>истории и </a:t>
            </a:r>
            <a:r>
              <a:rPr lang="ru-RU" dirty="0" smtClean="0"/>
              <a:t>обществознания</a:t>
            </a:r>
            <a:endParaRPr lang="ru-RU" dirty="0"/>
          </a:p>
        </p:txBody>
      </p:sp>
      <p:pic>
        <p:nvPicPr>
          <p:cNvPr id="2050" name="Picture 2" descr="D:\рабочий стол 2017\рабочие программы мои 2013-2014\ПНПО- 2014\разные фото\100_32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0683"/>
            <a:ext cx="320435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5286" y="2924944"/>
            <a:ext cx="3673420" cy="37876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6445399"/>
              </p:ext>
            </p:extLst>
          </p:nvPr>
        </p:nvGraphicFramePr>
        <p:xfrm>
          <a:off x="3131840" y="2858057"/>
          <a:ext cx="5076056" cy="3807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Фотография Photo Editor" r:id="rId6" imgW="10971429" imgH="8078328" progId="MSPhotoEd.3">
                  <p:embed/>
                </p:oleObj>
              </mc:Choice>
              <mc:Fallback>
                <p:oleObj name="Фотография Photo Editor" r:id="rId6" imgW="10971429" imgH="8078328" progId="MSPhotoEd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2858057"/>
                        <a:ext cx="5076056" cy="38070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0214" y="2818096"/>
            <a:ext cx="3368493" cy="384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74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3" name="Picture 4" descr="F:\2016_01_25\IMG_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613" y="3143250"/>
            <a:ext cx="6402387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Picture 2" descr="F:\2016_01_25\IMG_000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643063"/>
            <a:ext cx="5000625" cy="3429000"/>
          </a:xfrm>
          <a:prstGeom prst="rect">
            <a:avLst/>
          </a:prstGeom>
          <a:noFill/>
        </p:spPr>
      </p:pic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96944" cy="1152128"/>
          </a:xfrm>
          <a:solidFill>
            <a:srgbClr val="FFFF00"/>
          </a:solidFill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Публикация исследовательской работы   на страницах районной газеты «Волжская новь»</a:t>
            </a:r>
            <a:br>
              <a:rPr lang="ru-RU" sz="2400" dirty="0" smtClean="0"/>
            </a:br>
            <a:r>
              <a:rPr lang="ru-RU" sz="2400" dirty="0" smtClean="0"/>
              <a:t>№4, от 22 января 2016г.</a:t>
            </a:r>
          </a:p>
        </p:txBody>
      </p:sp>
    </p:spTree>
    <p:extLst>
      <p:ext uri="{BB962C8B-B14F-4D97-AF65-F5344CB8AC3E}">
        <p14:creationId xmlns:p14="http://schemas.microsoft.com/office/powerpoint/2010/main" val="32922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Андрей\Downloads\Свидетельство Презентация  _Школьный музей_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5304"/>
            <a:ext cx="4271720" cy="27537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D:\Грамоты 2018-2019\Свидетельство Краеведческий урок _Верхнеуслонский район в 1941-1945гг_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84" y="2961951"/>
            <a:ext cx="2622298" cy="3928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Андрей\Downloads\Свидетельство Внеклассное мероприятие_Вспомним всех поимённо_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4081"/>
            <a:ext cx="2771800" cy="386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:\Бурукины\Добавить к карте\Свидетельство-эксперементальная работ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640"/>
            <a:ext cx="2328228" cy="2924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Андрей\Downloads\1 (3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192925"/>
            <a:ext cx="2592288" cy="366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0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Текст 3"/>
          <p:cNvSpPr>
            <a:spLocks noGrp="1"/>
          </p:cNvSpPr>
          <p:nvPr>
            <p:ph type="body" sz="half" idx="2"/>
          </p:nvPr>
        </p:nvSpPr>
        <p:spPr>
          <a:xfrm>
            <a:off x="107503" y="116633"/>
            <a:ext cx="8856983" cy="158417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Целью инновационной деятельности  музея стало развитие ученика как исследователя, ответственного за сохранение исторического и культурного наследия малой родины, создание условий для установления у учащихся целостного восприятия в предметной области  истории и </a:t>
            </a:r>
            <a:r>
              <a:rPr lang="ru-RU" sz="18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краеведения</a:t>
            </a:r>
            <a:r>
              <a:rPr lang="ru-RU" sz="1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5122352"/>
            <a:ext cx="7781488" cy="1186968"/>
          </a:xfrm>
        </p:spPr>
        <p:txBody>
          <a:bodyPr/>
          <a:lstStyle/>
          <a:p>
            <a:r>
              <a:rPr lang="ru-RU" sz="1600" dirty="0"/>
              <a:t>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4" y="1772816"/>
            <a:ext cx="8856983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  работы  музея: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уроки, беседы и лекции, экскурсии, путешествия, вечера, встречи, устные журналы, акции, викторины,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квесты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конференции, театрализованные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музейные мероприятия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«День  Героев Отечества»,  «День  неизвестного солдата»,  «Вахта памяти», «Музейная весна», «Письмо солдату», «Марш Памяти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500" y="5373216"/>
            <a:ext cx="8820979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dirty="0"/>
              <a:t>В музее насчитывается  345 экспонатов, которые размещены на тематических стендах и экспозициях.  В экспонатах вспомогательного фонда имеются: альбомы, папки, ксерокопии документов, ксерокопии фотографий, модели, таблицы, тематические рисунки, изготовленные учащимися в процессе </a:t>
            </a:r>
            <a:r>
              <a:rPr lang="ru-RU" dirty="0" err="1"/>
              <a:t>учебно</a:t>
            </a:r>
            <a:r>
              <a:rPr lang="ru-RU" dirty="0"/>
              <a:t> – исследовательской работы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503" y="3356992"/>
            <a:ext cx="8856983" cy="160043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В Совет школьного музея входят:</a:t>
            </a:r>
            <a:endParaRPr lang="ru-RU" sz="1400" dirty="0"/>
          </a:p>
          <a:p>
            <a:pPr lvl="0" algn="ctr"/>
            <a:r>
              <a:rPr lang="ru-RU" sz="1400" dirty="0"/>
              <a:t>Директор школы - Бочков Сергей Михайлович.</a:t>
            </a:r>
          </a:p>
          <a:p>
            <a:pPr lvl="0" algn="ctr"/>
            <a:r>
              <a:rPr lang="tt-RU" sz="1400" dirty="0"/>
              <a:t>Заместитель  директора по УВР Бочкова Марина Николаевна</a:t>
            </a:r>
            <a:endParaRPr lang="ru-RU" sz="1400" dirty="0"/>
          </a:p>
          <a:p>
            <a:pPr lvl="0" algn="ctr"/>
            <a:r>
              <a:rPr lang="tt-RU" sz="1400" dirty="0"/>
              <a:t>Заместитель директора по ВР Бурукина Елена Вениаминовна</a:t>
            </a:r>
            <a:endParaRPr lang="ru-RU" sz="1400" dirty="0"/>
          </a:p>
          <a:p>
            <a:pPr lvl="0" algn="ctr"/>
            <a:r>
              <a:rPr lang="tt-RU" sz="1400" dirty="0"/>
              <a:t>Председатель ветеранской организации села Татарское Бурнашево Дадыкина Галина Яковлевна </a:t>
            </a:r>
            <a:endParaRPr lang="ru-RU" sz="1400" dirty="0"/>
          </a:p>
          <a:p>
            <a:pPr lvl="0" algn="ctr"/>
            <a:r>
              <a:rPr lang="ru-RU" sz="1400" dirty="0"/>
              <a:t> Старшеклассники  школы – члены ЮНАРМИИ</a:t>
            </a:r>
          </a:p>
          <a:p>
            <a:pPr algn="ctr"/>
            <a:r>
              <a:rPr lang="ru-RU" sz="1400" b="1" dirty="0"/>
              <a:t>Актив  школьного музея</a:t>
            </a:r>
            <a:r>
              <a:rPr lang="ru-RU" sz="1400" dirty="0"/>
              <a:t>  - члены краеведческого кружка </a:t>
            </a:r>
          </a:p>
        </p:txBody>
      </p:sp>
    </p:spTree>
    <p:extLst>
      <p:ext uri="{BB962C8B-B14F-4D97-AF65-F5344CB8AC3E}">
        <p14:creationId xmlns:p14="http://schemas.microsoft.com/office/powerpoint/2010/main" val="2967359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95736" y="2357431"/>
            <a:ext cx="4786346" cy="1323439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Cambria Math" pitchFamily="18" charset="0"/>
                <a:cs typeface="Arial" pitchFamily="34" charset="0"/>
              </a:rPr>
              <a:t>  </a:t>
            </a:r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mbria Math" pitchFamily="18" charset="0"/>
                <a:cs typeface="Arial" pitchFamily="34" charset="0"/>
              </a:rPr>
              <a:t>Работа музея  по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mbria Math" pitchFamily="18" charset="0"/>
                <a:cs typeface="Arial" pitchFamily="34" charset="0"/>
              </a:rPr>
              <a:t>военно-патриотическому 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mbria Math" pitchFamily="18" charset="0"/>
                <a:cs typeface="Arial" pitchFamily="34" charset="0"/>
              </a:rPr>
              <a:t>воспитанию  реализуется по нескольким направлениям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0" y="1142984"/>
            <a:ext cx="3214710" cy="584775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  <a:ea typeface="Cambria Math" pitchFamily="18" charset="0"/>
                <a:cs typeface="Arial" pitchFamily="34" charset="0"/>
              </a:rPr>
              <a:t>Работа по оформлению музейных экспозиций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>
            <a:off x="1928794" y="1785926"/>
            <a:ext cx="1571636" cy="571504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214678" y="214290"/>
            <a:ext cx="2857520" cy="615553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ea typeface="Cambria Math" pitchFamily="18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  <a:ea typeface="Cambria Math" pitchFamily="18" charset="0"/>
                <a:cs typeface="Arial" pitchFamily="34" charset="0"/>
              </a:rPr>
              <a:t>Работа   с тружениками тыла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2198" y="1142984"/>
            <a:ext cx="2714644" cy="584775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Исследовательская работа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3240" y="5572140"/>
            <a:ext cx="3143272" cy="1077218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  <a:ea typeface="Cambria Math" pitchFamily="18" charset="0"/>
                <a:cs typeface="Arial" pitchFamily="34" charset="0"/>
              </a:rPr>
              <a:t>Организация мероприятий военно-патриотического характера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00826" y="5036781"/>
            <a:ext cx="2000264" cy="584775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  <a:ea typeface="Cambria Math" pitchFamily="18" charset="0"/>
                <a:cs typeface="Arial" pitchFamily="34" charset="0"/>
              </a:rPr>
              <a:t>Музейные уроки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4348" y="5000636"/>
            <a:ext cx="2071702" cy="584775"/>
          </a:xfrm>
          <a:prstGeom prst="rect">
            <a:avLst/>
          </a:prstGeom>
          <a:solidFill>
            <a:srgbClr val="FFFF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030A0"/>
                </a:solidFill>
                <a:latin typeface="Arial Black" pitchFamily="34" charset="0"/>
              </a:rPr>
              <a:t>Оформление выставок</a:t>
            </a:r>
            <a:endParaRPr lang="ru-RU" sz="1600" dirty="0">
              <a:solidFill>
                <a:srgbClr val="7030A0"/>
              </a:solidFill>
              <a:latin typeface="Arial Black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1714480" y="4071942"/>
            <a:ext cx="1785950" cy="857255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3821901" y="1607331"/>
            <a:ext cx="1357322" cy="1588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3751257" y="4822041"/>
            <a:ext cx="1356528" cy="794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500694" y="1857364"/>
            <a:ext cx="1785950" cy="428628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500694" y="4143380"/>
            <a:ext cx="1785950" cy="785818"/>
          </a:xfrm>
          <a:prstGeom prst="straightConnector1">
            <a:avLst/>
          </a:prstGeom>
          <a:ln>
            <a:headEnd type="none" w="med" len="med"/>
            <a:tailEnd type="triangle" w="med" len="med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Рисунок 14" descr="сканирование0003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020272" y="3454884"/>
            <a:ext cx="1944668" cy="1234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 descr="STA42455.JPG"/>
          <p:cNvPicPr>
            <a:picLocks noChangeAspect="1"/>
          </p:cNvPicPr>
          <p:nvPr/>
        </p:nvPicPr>
        <p:blipFill rotWithShape="1">
          <a:blip r:embed="rId4"/>
          <a:srcRect b="10767"/>
          <a:stretch/>
        </p:blipFill>
        <p:spPr>
          <a:xfrm>
            <a:off x="4641044" y="4450577"/>
            <a:ext cx="1429805" cy="9572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7" descr="S83004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21" y="2255997"/>
            <a:ext cx="1428758" cy="854553"/>
          </a:xfrm>
          <a:prstGeom prst="rect">
            <a:avLst/>
          </a:prstGeom>
          <a:noFill/>
          <a:ln/>
        </p:spPr>
      </p:pic>
      <p:pic>
        <p:nvPicPr>
          <p:cNvPr id="21" name="Рисунок 20" descr="P101027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533" y="952578"/>
            <a:ext cx="1282825" cy="1074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 descr="P101027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8224" y="178762"/>
            <a:ext cx="1872208" cy="758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4" name="Picture 2" descr="H:\Новая папка (2)\IMG_597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1" y="3407387"/>
            <a:ext cx="1767565" cy="99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PA23000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3035"/>
            <a:ext cx="1728192" cy="80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1187020"/>
              </p:ext>
            </p:extLst>
          </p:nvPr>
        </p:nvGraphicFramePr>
        <p:xfrm>
          <a:off x="7345070" y="2142750"/>
          <a:ext cx="1441772" cy="1081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тография Photo Editor" r:id="rId10" imgW="10647619" imgH="7314286" progId="MSPhotoEd.3">
                  <p:embed/>
                </p:oleObj>
              </mc:Choice>
              <mc:Fallback>
                <p:oleObj name="Фотография Photo Editor" r:id="rId10" imgW="10647619" imgH="7314286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5070" y="2142750"/>
                        <a:ext cx="1441772" cy="108104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3" descr="D:\Бурукины\музей все\P212005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805264"/>
            <a:ext cx="1584176" cy="94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H:\Музей\DSCN594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500569"/>
            <a:ext cx="1296144" cy="85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:\Новая папка (2)\IMG_6046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777158"/>
            <a:ext cx="1585742" cy="89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3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3000"/>
                            </p:stCondLst>
                            <p:childTnLst>
                              <p:par>
                                <p:cTn id="9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4000"/>
                            </p:stCondLst>
                            <p:childTnLst>
                              <p:par>
                                <p:cTn id="96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6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6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Бурукины\музей все\DSCN16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589"/>
          <a:stretch/>
        </p:blipFill>
        <p:spPr bwMode="auto">
          <a:xfrm>
            <a:off x="323528" y="254092"/>
            <a:ext cx="8568952" cy="498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085184"/>
            <a:ext cx="8712968" cy="160043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/>
              <a:t>Экспозиция  «Поклонимся великим тем годам</a:t>
            </a:r>
            <a:r>
              <a:rPr lang="ru-RU" sz="1400" b="1" dirty="0" smtClean="0"/>
              <a:t>»(постоянная)</a:t>
            </a:r>
            <a:endParaRPr lang="ru-RU" sz="1400" b="1" dirty="0"/>
          </a:p>
          <a:p>
            <a:r>
              <a:rPr lang="ru-RU" sz="1400" dirty="0"/>
              <a:t>Экспозиция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рассказывает о Героях Советского  Союза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Верхнеуслонского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района: Афанасьеве Александре Петровиче,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Гаврилове Аким Андреевиче,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Зиннурове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Набиулле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Шафиговиче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Исаеве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 Петровиче, Коновалове Семён Васильевиче, 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Красавине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 Васильевиче. На стенде представлена  краткая биография героев и  описание их подвига.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Вторая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экспозиции наградные листы   воинов - орденоносцев   села Татарское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Бурнашево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Юматово, Тихий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Плёс, Волково, Гордеевка, Зелёный Бор.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Бурукины\музей все\P212006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" t="5587" r="132" b="4656"/>
          <a:stretch/>
        </p:blipFill>
        <p:spPr bwMode="auto">
          <a:xfrm>
            <a:off x="222842" y="116632"/>
            <a:ext cx="8921158" cy="45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2842" y="4941168"/>
            <a:ext cx="8813654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 «Годы опаленные войной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(постоянная)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рассказывает  о  жителях села Татарское Бурнашева, воевавших на фронтах Великой Отечественной войны. Более подробно о тех воинах, кто вернулся с победой в 1945-1946гг.  Часть экспозиции повествует о  земляках, не вернувшихся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6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Новая папка (3)\100000 рублей\P2120049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2696" r="60381"/>
          <a:stretch/>
        </p:blipFill>
        <p:spPr bwMode="auto">
          <a:xfrm>
            <a:off x="-5810" y="30442"/>
            <a:ext cx="5196227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H:\Новая папка (2)\IMG_59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228" y="39096"/>
            <a:ext cx="3549413" cy="3303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5" y="3501008"/>
            <a:ext cx="8928992" cy="31393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« А нас война в расцвете  лет застала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(постоянная)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рассказывает о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Заикине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Иване Алексеевиче. Детская организация нашей школы носит имя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Ивана Алексеевича полного кавалера орденов Отечественной войны. Когда  началась война, Ивану Алексеевичу  исполнилось 17 лет.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Бурнашевский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сельский совет направляет  его учиться на курсы трактористов, до призыва в армию  он работает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Бурнашевской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МТС.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апреля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Заикин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Алексеевич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фронте.  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93-ей танковой  бригаде, 211-ом  танковом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батальоне.  Военная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Ивана Алексеевича  механик – водитель  танка Т-34.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мужество и отвагу, проявленные в боях 1944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Заикин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Алексеевич   награждён орденом  Отечественный войны  2-й степени  и орденом  Славы  3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степени. Экспозиция содержит личные вещи солдата(фронтовой блокнот, орденские книжки)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" descr="D:\Бурукины\музей все\заикин 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0"/>
            <a:ext cx="1728191" cy="191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17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Ирина\Desktop\SDC13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2" y="3140968"/>
            <a:ext cx="4597768" cy="367813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0"/>
            <a:ext cx="9180512" cy="727695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Comic Sans MS" panose="030F0702030302020204" pitchFamily="66" charset="0"/>
              </a:rPr>
              <a:t>В музее хранятся подлинные документы военных лет колхоза </a:t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«1 мая» и «Правильный путь»</a:t>
            </a:r>
            <a:endParaRPr lang="ru-RU" sz="1800" b="1" dirty="0">
              <a:latin typeface="Comic Sans MS" panose="030F0702030302020204" pitchFamily="66" charset="0"/>
            </a:endParaRPr>
          </a:p>
        </p:txBody>
      </p:sp>
      <p:pic>
        <p:nvPicPr>
          <p:cNvPr id="25603" name="Picture 3" descr="C:\Users\Андрей\Downloads\IMG_20180309_135914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00" y="3140968"/>
            <a:ext cx="4306888" cy="368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A230007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614800" y="727695"/>
            <a:ext cx="4306888" cy="2356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PA230014"/>
          <p:cNvPicPr>
            <a:picLocks noChangeAspect="1" noChangeArrowheads="1"/>
          </p:cNvPicPr>
          <p:nvPr/>
        </p:nvPicPr>
        <p:blipFill rotWithShape="1">
          <a:blip r:embed="rId5" cstate="print"/>
          <a:srcRect l="-1" r="-6656" b="20458"/>
          <a:stretch/>
        </p:blipFill>
        <p:spPr bwMode="auto">
          <a:xfrm>
            <a:off x="0" y="764704"/>
            <a:ext cx="4794312" cy="231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18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7000" advClick="0" advTm="10000">
        <p:wipe/>
      </p:transition>
    </mc:Choice>
    <mc:Fallback xmlns="">
      <p:transition spd="slow" advClick="0" advTm="1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637472" cy="164212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sz="1800" b="1" dirty="0">
                <a:effectLst/>
              </a:rPr>
              <a:t>Экспозиция  «Документы военных лет»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b="1" dirty="0">
                <a:effectLst/>
              </a:rPr>
              <a:t>Письма с фронта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В музее хранятся  письма с фронта  </a:t>
            </a:r>
            <a:r>
              <a:rPr lang="ru-RU" sz="1800" dirty="0" err="1">
                <a:effectLst/>
              </a:rPr>
              <a:t>Молькова</a:t>
            </a:r>
            <a:r>
              <a:rPr lang="ru-RU" sz="1800" dirty="0">
                <a:effectLst/>
              </a:rPr>
              <a:t> Алексея Петровича, погибшего в декабре 1941г. в </a:t>
            </a:r>
            <a:r>
              <a:rPr lang="ru-RU" sz="1800" dirty="0" smtClean="0">
                <a:effectLst/>
              </a:rPr>
              <a:t>Подмосковье</a:t>
            </a:r>
            <a:r>
              <a:rPr lang="ru-RU" sz="1800" dirty="0">
                <a:effectLst/>
              </a:rPr>
              <a:t/>
            </a:r>
            <a:br>
              <a:rPr lang="ru-RU" sz="1800" dirty="0">
                <a:effectLst/>
              </a:rPr>
            </a:br>
            <a:r>
              <a:rPr lang="ru-RU" sz="1800" dirty="0">
                <a:effectLst/>
              </a:rPr>
              <a:t> </a:t>
            </a:r>
            <a:br>
              <a:rPr lang="ru-RU" sz="1800" dirty="0">
                <a:effectLst/>
              </a:rPr>
            </a:br>
            <a:endParaRPr lang="ru-RU" sz="1800" dirty="0"/>
          </a:p>
        </p:txBody>
      </p:sp>
      <p:pic>
        <p:nvPicPr>
          <p:cNvPr id="4" name="Объект 3" descr="H:\Recycle.Bin\Отчет\Конкурс Лица Победы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5832648" cy="342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298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345</TotalTime>
  <Words>815</Words>
  <Application>Microsoft Office PowerPoint</Application>
  <PresentationFormat>Экран (4:3)</PresentationFormat>
  <Paragraphs>77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Базовая</vt:lpstr>
      <vt:lpstr>Фотография Photo Editor</vt:lpstr>
      <vt:lpstr>Презентация PowerPoint</vt:lpstr>
      <vt:lpstr>Краткая история  музея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В музее хранятся подлинные документы военных лет колхоза  «1 мая» и «Правильный путь»</vt:lpstr>
      <vt:lpstr>Экспозиция  «Документы военных лет» Письма с фронта В музее хранятся  письма с фронта  Молькова Алексея Петровича, погибшего в декабре 1941г. в Подмосковье   </vt:lpstr>
      <vt:lpstr>Я не напрасно беспокоюсь,  Чтоб не забылась та война: Ведь это память – наша совесть, Она, как правда, нам нужна</vt:lpstr>
      <vt:lpstr>Презентация PowerPoint</vt:lpstr>
      <vt:lpstr>Презентация PowerPoint</vt:lpstr>
      <vt:lpstr>Презентация PowerPoint</vt:lpstr>
      <vt:lpstr>Презентация PowerPoint</vt:lpstr>
      <vt:lpstr>Встреча с Героем Социалистического труда  Н.В. Фроловым - нашим земляком</vt:lpstr>
      <vt:lpstr>Презентация PowerPoint</vt:lpstr>
      <vt:lpstr>Презентация PowerPoint</vt:lpstr>
      <vt:lpstr>Публикации в районной  газете</vt:lpstr>
      <vt:lpstr>Презентация PowerPoint</vt:lpstr>
      <vt:lpstr>Публикация исследовательской работы   на страницах районной газеты «Волжская новь» №4, от 22 января 2016г.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27</cp:revision>
  <dcterms:created xsi:type="dcterms:W3CDTF">2018-10-11T17:39:16Z</dcterms:created>
  <dcterms:modified xsi:type="dcterms:W3CDTF">2019-12-05T15:36:07Z</dcterms:modified>
</cp:coreProperties>
</file>